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8DA37-C2B9-49FC-9BDE-B697D0A27D5A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6E6CA-EF4B-465B-919B-984BCE5D5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87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81169-3D96-4B11-83A5-EE9AB8AB4A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15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D5A2-F48C-487A-B74A-8EA2AC6B123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BBAF-533B-43ED-ABF4-7F8FD9908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26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D5A2-F48C-487A-B74A-8EA2AC6B123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BBAF-533B-43ED-ABF4-7F8FD9908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73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D5A2-F48C-487A-B74A-8EA2AC6B123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BBAF-533B-43ED-ABF4-7F8FD9908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D5A2-F48C-487A-B74A-8EA2AC6B123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BBAF-533B-43ED-ABF4-7F8FD9908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20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D5A2-F48C-487A-B74A-8EA2AC6B123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BBAF-533B-43ED-ABF4-7F8FD9908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5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D5A2-F48C-487A-B74A-8EA2AC6B123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BBAF-533B-43ED-ABF4-7F8FD9908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D5A2-F48C-487A-B74A-8EA2AC6B123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BBAF-533B-43ED-ABF4-7F8FD9908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60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D5A2-F48C-487A-B74A-8EA2AC6B123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BBAF-533B-43ED-ABF4-7F8FD9908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8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D5A2-F48C-487A-B74A-8EA2AC6B123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BBAF-533B-43ED-ABF4-7F8FD9908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3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D5A2-F48C-487A-B74A-8EA2AC6B123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BBAF-533B-43ED-ABF4-7F8FD9908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83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4D5A2-F48C-487A-B74A-8EA2AC6B123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FBBAF-533B-43ED-ABF4-7F8FD9908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1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4D5A2-F48C-487A-B74A-8EA2AC6B123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FBBAF-533B-43ED-ABF4-7F8FD9908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28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jpeg"/><Relationship Id="rId18" Type="http://schemas.openxmlformats.org/officeDocument/2006/relationships/image" Target="../media/image14.jpeg"/><Relationship Id="rId3" Type="http://schemas.openxmlformats.org/officeDocument/2006/relationships/hyperlink" Target="https://www.google.it/url?sa=i&amp;rct=j&amp;q=&amp;esrc=s&amp;source=images&amp;cd=&amp;ved=0ahUKEwipi8y2-q7YAhVNlxQKHXp6C24QjRwIBw&amp;url=http://ilblogdichiaraoscura.blogspot.com/2014/08/costume-il-loto-doro-2-edizione.html&amp;psig=AOvVaw2MkcdQSgg542UsxKhm1sxe&amp;ust=1514627678056705" TargetMode="External"/><Relationship Id="rId21" Type="http://schemas.openxmlformats.org/officeDocument/2006/relationships/image" Target="../media/image17.jpeg"/><Relationship Id="rId7" Type="http://schemas.openxmlformats.org/officeDocument/2006/relationships/image" Target="../media/image3.jpeg"/><Relationship Id="rId12" Type="http://schemas.openxmlformats.org/officeDocument/2006/relationships/image" Target="../media/image8.jpeg"/><Relationship Id="rId17" Type="http://schemas.openxmlformats.org/officeDocument/2006/relationships/image" Target="../media/image13.jpeg"/><Relationship Id="rId25" Type="http://schemas.openxmlformats.org/officeDocument/2006/relationships/image" Target="../media/image21.jp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jp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image" Target="../media/image7.jpeg"/><Relationship Id="rId24" Type="http://schemas.openxmlformats.org/officeDocument/2006/relationships/image" Target="../media/image20.jpeg"/><Relationship Id="rId5" Type="http://schemas.openxmlformats.org/officeDocument/2006/relationships/hyperlink" Target="https://www.google.it/url?sa=i&amp;rct=j&amp;q=&amp;esrc=s&amp;source=images&amp;cd=&amp;ved=0ahUKEwi2jpTN_a7YAhVIIOwKHRCUAuEQjRwIBw&amp;url=http://dona-rodrigue.eklablog.fr/les-pieds-bandes-c17040348&amp;psig=AOvVaw3L3xkEqgzd_VtPlzeSx3Uv&amp;ust=1514628645064666" TargetMode="External"/><Relationship Id="rId15" Type="http://schemas.openxmlformats.org/officeDocument/2006/relationships/image" Target="../media/image11.jpeg"/><Relationship Id="rId23" Type="http://schemas.openxmlformats.org/officeDocument/2006/relationships/image" Target="../media/image19.png"/><Relationship Id="rId10" Type="http://schemas.openxmlformats.org/officeDocument/2006/relationships/image" Target="../media/image6.jpeg"/><Relationship Id="rId19" Type="http://schemas.openxmlformats.org/officeDocument/2006/relationships/image" Target="../media/image15.jpeg"/><Relationship Id="rId4" Type="http://schemas.openxmlformats.org/officeDocument/2006/relationships/image" Target="../media/image1.jpeg"/><Relationship Id="rId9" Type="http://schemas.openxmlformats.org/officeDocument/2006/relationships/image" Target="../media/image5.jpeg"/><Relationship Id="rId14" Type="http://schemas.openxmlformats.org/officeDocument/2006/relationships/image" Target="../media/image10.jpeg"/><Relationship Id="rId22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90655" y="1331326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fr-CH" b="1" dirty="0">
                <a:solidFill>
                  <a:srgbClr val="0070C0"/>
                </a:solidFill>
              </a:rPr>
              <a:t>Disposer de son </a:t>
            </a:r>
            <a:r>
              <a:rPr lang="fr-CH" b="1" dirty="0" smtClean="0">
                <a:solidFill>
                  <a:srgbClr val="0070C0"/>
                </a:solidFill>
              </a:rPr>
              <a:t>corps : </a:t>
            </a:r>
          </a:p>
          <a:p>
            <a:pPr marL="0" indent="0" algn="ctr">
              <a:buNone/>
            </a:pPr>
            <a:r>
              <a:rPr lang="fr-CH" b="1" dirty="0" smtClean="0">
                <a:solidFill>
                  <a:srgbClr val="0070C0"/>
                </a:solidFill>
              </a:rPr>
              <a:t>législation </a:t>
            </a:r>
            <a:r>
              <a:rPr lang="fr-CH" b="1" dirty="0">
                <a:solidFill>
                  <a:srgbClr val="0070C0"/>
                </a:solidFill>
              </a:rPr>
              <a:t>en Suisse et en </a:t>
            </a:r>
            <a:r>
              <a:rPr lang="fr-CH" b="1" dirty="0" smtClean="0">
                <a:solidFill>
                  <a:srgbClr val="0070C0"/>
                </a:solidFill>
              </a:rPr>
              <a:t>Europe, </a:t>
            </a:r>
            <a:r>
              <a:rPr lang="fr-CH" b="1" dirty="0">
                <a:solidFill>
                  <a:srgbClr val="0070C0"/>
                </a:solidFill>
              </a:rPr>
              <a:t>une </a:t>
            </a:r>
            <a:r>
              <a:rPr lang="fr-CH" b="1" dirty="0" smtClean="0">
                <a:solidFill>
                  <a:srgbClr val="0070C0"/>
                </a:solidFill>
              </a:rPr>
              <a:t>comparaison</a:t>
            </a:r>
          </a:p>
          <a:p>
            <a:pPr algn="ctr"/>
            <a:endParaRPr lang="fr-CH" dirty="0"/>
          </a:p>
          <a:p>
            <a:pPr marL="0" indent="0" algn="ctr">
              <a:buNone/>
            </a:pPr>
            <a:r>
              <a:rPr lang="fr-CH" dirty="0" smtClean="0">
                <a:solidFill>
                  <a:srgbClr val="0070C0"/>
                </a:solidFill>
              </a:rPr>
              <a:t>Andrea Pappalardo</a:t>
            </a:r>
          </a:p>
          <a:p>
            <a:pPr marL="0" indent="0" algn="ctr">
              <a:buNone/>
            </a:pPr>
            <a:r>
              <a:rPr lang="fr-CH" dirty="0" smtClean="0">
                <a:solidFill>
                  <a:srgbClr val="0070C0"/>
                </a:solidFill>
              </a:rPr>
              <a:t>31 janvier 2018</a:t>
            </a:r>
          </a:p>
          <a:p>
            <a:pPr marL="0" indent="0" algn="ctr">
              <a:buNone/>
            </a:pPr>
            <a:endParaRPr lang="fr-CH" dirty="0"/>
          </a:p>
          <a:p>
            <a:pPr marL="0" indent="0" algn="ctr">
              <a:buNone/>
            </a:pPr>
            <a:r>
              <a:rPr lang="fr-CH" dirty="0" smtClean="0">
                <a:solidFill>
                  <a:srgbClr val="0070C0"/>
                </a:solidFill>
              </a:rPr>
              <a:t>Université de Genève</a:t>
            </a:r>
          </a:p>
          <a:p>
            <a:pPr marL="0" indent="0" algn="ctr">
              <a:buNone/>
            </a:pPr>
            <a:r>
              <a:rPr lang="fr-CH" dirty="0" err="1" smtClean="0">
                <a:solidFill>
                  <a:srgbClr val="0070C0"/>
                </a:solidFill>
              </a:rPr>
              <a:t>UniMail</a:t>
            </a:r>
            <a:r>
              <a:rPr lang="fr-CH" dirty="0" smtClean="0">
                <a:solidFill>
                  <a:srgbClr val="0070C0"/>
                </a:solidFill>
              </a:rPr>
              <a:t>, salle M2160</a:t>
            </a:r>
          </a:p>
          <a:p>
            <a:pPr marL="0" indent="0" algn="ctr">
              <a:buNone/>
            </a:pPr>
            <a:r>
              <a:rPr lang="fr-CH" dirty="0" smtClean="0">
                <a:solidFill>
                  <a:srgbClr val="0070C0"/>
                </a:solidFill>
              </a:rPr>
              <a:t>13h30-17h</a:t>
            </a:r>
          </a:p>
          <a:p>
            <a:pPr marL="0" indent="0" algn="ctr">
              <a:buNone/>
            </a:pPr>
            <a:endParaRPr lang="fr-CH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fr-CH" sz="2600" dirty="0">
                <a:solidFill>
                  <a:srgbClr val="0070C0"/>
                </a:solidFill>
              </a:rPr>
              <a:t>Email : </a:t>
            </a:r>
            <a:r>
              <a:rPr lang="fr-CH" sz="2200" dirty="0">
                <a:solidFill>
                  <a:srgbClr val="0070C0"/>
                </a:solidFill>
              </a:rPr>
              <a:t>andrea.pappalardo@mentha.ch</a:t>
            </a:r>
            <a:endParaRPr lang="fr-CH" sz="22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fr-CH" dirty="0"/>
          </a:p>
          <a:p>
            <a:pPr marL="0" indent="0" algn="ctr">
              <a:buNone/>
            </a:pPr>
            <a:r>
              <a:rPr lang="fr-CH" sz="3100" b="1" i="1" dirty="0"/>
              <a:t>Cours PO361  2017-18</a:t>
            </a:r>
            <a:endParaRPr lang="fr-CH" sz="3100" b="1" i="1" dirty="0"/>
          </a:p>
        </p:txBody>
      </p:sp>
      <p:pic>
        <p:nvPicPr>
          <p:cNvPr id="4" name="Image 3" descr="ésultat de recherche d'images pour &quot;giapponesi piedi piccoli&quot;">
            <a:hlinkClick r:id="rId3" tgtFrame="&quot;_blank&quot;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274638"/>
            <a:ext cx="1415415" cy="9081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5" descr="ésultat de recherche d'images pour &quot;japon pieds bandés&quot;">
            <a:hlinkClick r:id="rId5" tgtFrame="&quot;_blank&quot;"/>
            <a:extLst>
              <a:ext uri="{FF2B5EF4-FFF2-40B4-BE49-F238E27FC236}">
                <a16:creationId xmlns:a16="http://schemas.microsoft.com/office/drawing/2014/main" id="{7137C572-8A22-479C-9CA7-3C244EF70D89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241" y="3443084"/>
            <a:ext cx="1313813" cy="90265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https://upload.wikimedia.org/wikipedia/commons/thumb/f/f7/Snake_Goddess_-_Heraklion_Achaeological_Museum_retouched.jpg/800px-Snake_Goddess_-_Heraklion_Achaeological_Museum_retouched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5367" y="1375034"/>
            <a:ext cx="1054481" cy="1069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https://upload.wikimedia.org/wikipedia/commons/0/03/Kayan_woman_with_neck_rings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5561" y="5707618"/>
            <a:ext cx="806026" cy="985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Espace réservé du contenu 3" descr="136379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87" b="9987"/>
          <a:stretch>
            <a:fillRect/>
          </a:stretch>
        </p:blipFill>
        <p:spPr>
          <a:xfrm>
            <a:off x="1676385" y="5819297"/>
            <a:ext cx="1442720" cy="79344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794" y="254400"/>
            <a:ext cx="1311022" cy="87367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409" y="5720886"/>
            <a:ext cx="783848" cy="99026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053" y="4781571"/>
            <a:ext cx="1417320" cy="70866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985" y="4629559"/>
            <a:ext cx="1290322" cy="86067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9614" y="289046"/>
            <a:ext cx="1312449" cy="879341"/>
          </a:xfrm>
          <a:prstGeom prst="rect">
            <a:avLst/>
          </a:prstGeom>
        </p:spPr>
      </p:pic>
      <p:pic>
        <p:nvPicPr>
          <p:cNvPr id="14" name="Espace réservé du contenu 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5329" y="3562340"/>
            <a:ext cx="1226686" cy="96780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295" y="5785073"/>
            <a:ext cx="1356906" cy="884329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262" y="5757545"/>
            <a:ext cx="1378173" cy="916944"/>
          </a:xfrm>
          <a:prstGeom prst="rect">
            <a:avLst/>
          </a:prstGeom>
        </p:spPr>
      </p:pic>
      <p:pic>
        <p:nvPicPr>
          <p:cNvPr id="17" name="Espace réservé du contenu 3" descr="20-03-beatoAngelico.jp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9" b="5409"/>
          <a:stretch>
            <a:fillRect/>
          </a:stretch>
        </p:blipFill>
        <p:spPr>
          <a:xfrm>
            <a:off x="3133931" y="254400"/>
            <a:ext cx="1602951" cy="881561"/>
          </a:xfrm>
          <a:prstGeom prst="rect">
            <a:avLst/>
          </a:prstGeom>
        </p:spPr>
      </p:pic>
      <p:pic>
        <p:nvPicPr>
          <p:cNvPr id="18" name="Image 17" descr="onodramatic-14"/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240" y="2471830"/>
            <a:ext cx="1284476" cy="8014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Espace réservé du contenu 5" descr="la-mere-porteuse-pendant-la-gestation-pour-autrui.png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61" r="11361"/>
          <a:stretch>
            <a:fillRect/>
          </a:stretch>
        </p:blipFill>
        <p:spPr>
          <a:xfrm>
            <a:off x="6394363" y="5785072"/>
            <a:ext cx="1575547" cy="866490"/>
          </a:xfrm>
          <a:prstGeom prst="rect">
            <a:avLst/>
          </a:prstGeom>
        </p:spPr>
      </p:pic>
      <p:pic>
        <p:nvPicPr>
          <p:cNvPr id="20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201" y="1446334"/>
            <a:ext cx="1266211" cy="842935"/>
          </a:xfr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8194" y="2502847"/>
            <a:ext cx="1245038" cy="933778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29" y="274638"/>
            <a:ext cx="1012783" cy="847104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001" y="294762"/>
            <a:ext cx="1260812" cy="841198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345" y="5701457"/>
            <a:ext cx="643128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49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Pappalardo</dc:creator>
  <cp:lastModifiedBy>Andrea Pappalardo</cp:lastModifiedBy>
  <cp:revision>1</cp:revision>
  <dcterms:created xsi:type="dcterms:W3CDTF">2019-12-13T14:58:38Z</dcterms:created>
  <dcterms:modified xsi:type="dcterms:W3CDTF">2019-12-13T14:58:56Z</dcterms:modified>
</cp:coreProperties>
</file>