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5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8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92650-7D4B-B94C-A06C-A7E018D8D24D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44BFB4-DF1D-894C-9FF1-3C6EF4B279A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07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44BFB4-DF1D-894C-9FF1-3C6EF4B279A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6691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7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0258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155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65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10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26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8382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086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232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8243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546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H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D8731-DCAD-4D46-91A4-3ED9EBE665F8}" type="datetimeFigureOut">
              <a:rPr lang="fr-FR" smtClean="0"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34542-366B-BB46-8E9F-D6094E717F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197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Ny2WM1tVJ_gxr-Ue-gQqb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ustopia.com/" TargetMode="Externa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7723" y="0"/>
            <a:ext cx="8893175" cy="191132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fr-CH" sz="13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fr-CH" sz="39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r-CH" sz="10000" b="1" dirty="0" smtClean="0">
                <a:solidFill>
                  <a:srgbClr val="002060"/>
                </a:solidFill>
              </a:rPr>
              <a:t>Maltrattamenti in famiglia ai tempi del Covid: </a:t>
            </a:r>
          </a:p>
          <a:p>
            <a:pPr marL="0" indent="0" algn="ctr">
              <a:buNone/>
            </a:pPr>
            <a:r>
              <a:rPr lang="fr-CH" sz="10000" b="1" dirty="0" smtClean="0">
                <a:solidFill>
                  <a:srgbClr val="002060"/>
                </a:solidFill>
              </a:rPr>
              <a:t>le diverse latitudini di un fenomeno di perenne attualità</a:t>
            </a:r>
            <a:endParaRPr lang="fr-CH" sz="8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fr-CH" sz="8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r-CH" sz="8000" b="1" dirty="0" err="1" smtClean="0">
                <a:solidFill>
                  <a:srgbClr val="002060"/>
                </a:solidFill>
              </a:rPr>
              <a:t>Lunedì</a:t>
            </a:r>
            <a:r>
              <a:rPr lang="fr-CH" sz="8000" b="1" dirty="0" smtClean="0">
                <a:solidFill>
                  <a:srgbClr val="002060"/>
                </a:solidFill>
              </a:rPr>
              <a:t> 22 febbraio </a:t>
            </a:r>
            <a:r>
              <a:rPr lang="fr-CH" sz="8000" b="1" dirty="0">
                <a:solidFill>
                  <a:srgbClr val="002060"/>
                </a:solidFill>
              </a:rPr>
              <a:t>2021, </a:t>
            </a:r>
            <a:r>
              <a:rPr lang="fr-CH" sz="8000" b="1">
                <a:solidFill>
                  <a:srgbClr val="002060"/>
                </a:solidFill>
              </a:rPr>
              <a:t>ore </a:t>
            </a:r>
            <a:r>
              <a:rPr lang="fr-CH" sz="8000" b="1" smtClean="0">
                <a:solidFill>
                  <a:srgbClr val="002060"/>
                </a:solidFill>
              </a:rPr>
              <a:t>17:45</a:t>
            </a:r>
            <a:endParaRPr lang="fr-CH" sz="80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fr-CH" sz="6400" b="1" dirty="0" smtClean="0">
                <a:solidFill>
                  <a:srgbClr val="002060"/>
                </a:solidFill>
              </a:rPr>
              <a:t>Diretta </a:t>
            </a:r>
            <a:r>
              <a:rPr lang="en-US" sz="8000" u="sng" dirty="0" err="1" smtClean="0">
                <a:hlinkClick r:id="rId3"/>
              </a:rPr>
              <a:t>Youtube</a:t>
            </a:r>
            <a:endParaRPr lang="en-US" sz="8000" dirty="0"/>
          </a:p>
          <a:p>
            <a:pPr marL="0" indent="0" algn="ctr">
              <a:buNone/>
            </a:pPr>
            <a:endParaRPr lang="fr-CH" sz="6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fr-CH" sz="6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fr-FR" sz="1600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fr-FR" sz="1600" dirty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fr-FR" sz="1600" dirty="0" smtClean="0">
              <a:solidFill>
                <a:srgbClr val="000090"/>
              </a:solidFill>
            </a:endParaRPr>
          </a:p>
          <a:p>
            <a:pPr marL="0" indent="0" algn="ctr">
              <a:buNone/>
            </a:pPr>
            <a:endParaRPr lang="fr-FR" sz="1600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fr-CH" sz="1600" dirty="0"/>
          </a:p>
          <a:p>
            <a:pPr marL="0" indent="0" algn="ctr">
              <a:buNone/>
            </a:pPr>
            <a:endParaRPr lang="fr-FR" sz="2400" b="1" dirty="0">
              <a:solidFill>
                <a:srgbClr val="000090"/>
              </a:solidFill>
            </a:endParaRPr>
          </a:p>
        </p:txBody>
      </p:sp>
      <p:pic>
        <p:nvPicPr>
          <p:cNvPr id="4" name="Image 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52" y="5571641"/>
            <a:ext cx="862849" cy="8297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3149767" y="6392750"/>
            <a:ext cx="30724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1300" b="1" dirty="0" smtClean="0">
                <a:solidFill>
                  <a:srgbClr val="002060"/>
                </a:solidFill>
              </a:rPr>
              <a:t>IUSTOPIA</a:t>
            </a:r>
          </a:p>
          <a:p>
            <a:pPr algn="ctr"/>
            <a:r>
              <a:rPr lang="fr-FR" sz="1300" b="1" dirty="0" err="1" smtClean="0">
                <a:solidFill>
                  <a:srgbClr val="002060"/>
                </a:solidFill>
              </a:rPr>
              <a:t>Luogo</a:t>
            </a:r>
            <a:r>
              <a:rPr lang="fr-FR" sz="1300" b="1" dirty="0" smtClean="0">
                <a:solidFill>
                  <a:srgbClr val="002060"/>
                </a:solidFill>
              </a:rPr>
              <a:t> </a:t>
            </a:r>
            <a:r>
              <a:rPr lang="fr-FR" sz="1300" b="1" dirty="0">
                <a:solidFill>
                  <a:srgbClr val="002060"/>
                </a:solidFill>
              </a:rPr>
              <a:t>di </a:t>
            </a:r>
            <a:r>
              <a:rPr lang="fr-FR" sz="1300" b="1" dirty="0" err="1">
                <a:solidFill>
                  <a:srgbClr val="002060"/>
                </a:solidFill>
              </a:rPr>
              <a:t>diritto</a:t>
            </a:r>
            <a:r>
              <a:rPr lang="fr-FR" sz="1300" b="1" dirty="0">
                <a:solidFill>
                  <a:srgbClr val="002060"/>
                </a:solidFill>
              </a:rPr>
              <a:t>, place of </a:t>
            </a:r>
            <a:r>
              <a:rPr lang="fr-FR" sz="1300" b="1" dirty="0" err="1">
                <a:solidFill>
                  <a:srgbClr val="002060"/>
                </a:solidFill>
              </a:rPr>
              <a:t>law</a:t>
            </a:r>
            <a:r>
              <a:rPr lang="fr-FR" sz="1300" b="1" dirty="0">
                <a:solidFill>
                  <a:srgbClr val="002060"/>
                </a:solidFill>
              </a:rPr>
              <a:t>, lieu de droit</a:t>
            </a:r>
          </a:p>
        </p:txBody>
      </p:sp>
      <p:sp>
        <p:nvSpPr>
          <p:cNvPr id="5" name="Rectangle 4"/>
          <p:cNvSpPr/>
          <p:nvPr/>
        </p:nvSpPr>
        <p:spPr>
          <a:xfrm>
            <a:off x="4685977" y="2717367"/>
            <a:ext cx="439492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900" b="1" dirty="0" err="1" smtClean="0">
                <a:solidFill>
                  <a:srgbClr val="002060"/>
                </a:solidFill>
              </a:rPr>
              <a:t>Avv</a:t>
            </a:r>
            <a:r>
              <a:rPr lang="fr-FR" sz="1900" b="1" dirty="0">
                <a:solidFill>
                  <a:srgbClr val="002060"/>
                </a:solidFill>
              </a:rPr>
              <a:t>. Andrea </a:t>
            </a:r>
            <a:r>
              <a:rPr lang="fr-FR" sz="1900" b="1" dirty="0" err="1" smtClean="0">
                <a:solidFill>
                  <a:srgbClr val="002060"/>
                </a:solidFill>
              </a:rPr>
              <a:t>Pappalardo</a:t>
            </a:r>
            <a:r>
              <a:rPr lang="fr-FR" dirty="0" smtClean="0">
                <a:solidFill>
                  <a:srgbClr val="002060"/>
                </a:solidFill>
              </a:rPr>
              <a:t>, Ginevra-</a:t>
            </a:r>
            <a:r>
              <a:rPr lang="fr-FR" dirty="0" err="1" smtClean="0">
                <a:solidFill>
                  <a:srgbClr val="002060"/>
                </a:solidFill>
              </a:rPr>
              <a:t>Livorno</a:t>
            </a:r>
            <a:endParaRPr lang="fr-FR" dirty="0">
              <a:solidFill>
                <a:srgbClr val="002060"/>
              </a:solidFill>
            </a:endParaRPr>
          </a:p>
          <a:p>
            <a:endParaRPr lang="fr-FR" sz="1900" b="1" dirty="0" smtClean="0">
              <a:solidFill>
                <a:srgbClr val="002060"/>
              </a:solidFill>
            </a:endParaRPr>
          </a:p>
          <a:p>
            <a:r>
              <a:rPr lang="fr-FR" sz="1900" b="1" dirty="0" err="1" smtClean="0">
                <a:solidFill>
                  <a:srgbClr val="002060"/>
                </a:solidFill>
              </a:rPr>
              <a:t>Avv</a:t>
            </a:r>
            <a:r>
              <a:rPr lang="fr-FR" sz="1900" b="1" dirty="0" smtClean="0">
                <a:solidFill>
                  <a:srgbClr val="002060"/>
                </a:solidFill>
              </a:rPr>
              <a:t>. </a:t>
            </a:r>
            <a:r>
              <a:rPr lang="fr-FR" sz="1900" b="1" dirty="0" err="1" smtClean="0">
                <a:solidFill>
                  <a:srgbClr val="002060"/>
                </a:solidFill>
              </a:rPr>
              <a:t>Emanuele</a:t>
            </a:r>
            <a:r>
              <a:rPr lang="fr-FR" sz="1900" b="1" dirty="0" smtClean="0">
                <a:solidFill>
                  <a:srgbClr val="002060"/>
                </a:solidFill>
              </a:rPr>
              <a:t> </a:t>
            </a:r>
            <a:r>
              <a:rPr lang="fr-FR" sz="1900" b="1" dirty="0" err="1" smtClean="0">
                <a:solidFill>
                  <a:srgbClr val="002060"/>
                </a:solidFill>
              </a:rPr>
              <a:t>Centazzo</a:t>
            </a:r>
            <a:r>
              <a:rPr lang="fr-FR" dirty="0" smtClean="0"/>
              <a:t>, </a:t>
            </a:r>
            <a:r>
              <a:rPr lang="fr-FR" dirty="0">
                <a:solidFill>
                  <a:srgbClr val="002060"/>
                </a:solidFill>
              </a:rPr>
              <a:t>Pordenone</a:t>
            </a:r>
          </a:p>
          <a:p>
            <a:endParaRPr lang="fr-FR" dirty="0" smtClean="0"/>
          </a:p>
          <a:p>
            <a:r>
              <a:rPr lang="fr-FR" sz="1900" b="1" dirty="0" err="1" smtClean="0">
                <a:solidFill>
                  <a:srgbClr val="002060"/>
                </a:solidFill>
              </a:rPr>
              <a:t>Avv</a:t>
            </a:r>
            <a:r>
              <a:rPr lang="fr-FR" sz="1900" b="1" dirty="0" smtClean="0">
                <a:solidFill>
                  <a:srgbClr val="002060"/>
                </a:solidFill>
              </a:rPr>
              <a:t>. Simona </a:t>
            </a:r>
            <a:r>
              <a:rPr lang="fr-FR" sz="1900" b="1" dirty="0" err="1" smtClean="0">
                <a:solidFill>
                  <a:srgbClr val="002060"/>
                </a:solidFill>
              </a:rPr>
              <a:t>Carandente</a:t>
            </a:r>
            <a:r>
              <a:rPr lang="fr-FR" dirty="0" smtClean="0">
                <a:solidFill>
                  <a:srgbClr val="002060"/>
                </a:solidFill>
              </a:rPr>
              <a:t>, </a:t>
            </a:r>
            <a:r>
              <a:rPr lang="fr-FR" dirty="0" err="1" smtClean="0">
                <a:solidFill>
                  <a:srgbClr val="002060"/>
                </a:solidFill>
              </a:rPr>
              <a:t>Napoli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fr-FR" dirty="0">
              <a:solidFill>
                <a:srgbClr val="002060"/>
              </a:solidFill>
            </a:endParaRPr>
          </a:p>
          <a:p>
            <a:r>
              <a:rPr lang="fr-FR" sz="1400" dirty="0" err="1" smtClean="0">
                <a:solidFill>
                  <a:srgbClr val="002060"/>
                </a:solidFill>
              </a:rPr>
              <a:t>Breve</a:t>
            </a:r>
            <a:r>
              <a:rPr lang="fr-FR" sz="1400" dirty="0" smtClean="0">
                <a:solidFill>
                  <a:srgbClr val="002060"/>
                </a:solidFill>
              </a:rPr>
              <a:t> </a:t>
            </a:r>
            <a:r>
              <a:rPr lang="fr-FR" sz="1400" dirty="0" err="1" smtClean="0">
                <a:solidFill>
                  <a:srgbClr val="002060"/>
                </a:solidFill>
              </a:rPr>
              <a:t>lettura</a:t>
            </a:r>
            <a:r>
              <a:rPr lang="fr-FR" sz="1400" dirty="0" smtClean="0">
                <a:solidFill>
                  <a:srgbClr val="002060"/>
                </a:solidFill>
              </a:rPr>
              <a:t> di </a:t>
            </a:r>
            <a:r>
              <a:rPr lang="fr-FR" sz="1400" dirty="0" err="1" smtClean="0">
                <a:solidFill>
                  <a:srgbClr val="002060"/>
                </a:solidFill>
              </a:rPr>
              <a:t>chiusura</a:t>
            </a:r>
            <a:r>
              <a:rPr lang="fr-FR" sz="1400" dirty="0" smtClean="0">
                <a:solidFill>
                  <a:srgbClr val="002060"/>
                </a:solidFill>
              </a:rPr>
              <a:t>, a cura </a:t>
            </a:r>
            <a:r>
              <a:rPr lang="fr-FR" sz="1400" dirty="0" err="1" smtClean="0">
                <a:solidFill>
                  <a:srgbClr val="002060"/>
                </a:solidFill>
              </a:rPr>
              <a:t>della</a:t>
            </a:r>
            <a:r>
              <a:rPr lang="fr-FR" sz="1400" dirty="0" smtClean="0">
                <a:solidFill>
                  <a:srgbClr val="002060"/>
                </a:solidFill>
              </a:rPr>
              <a:t> </a:t>
            </a:r>
            <a:r>
              <a:rPr lang="fr-FR" sz="1400" b="1" dirty="0" err="1" smtClean="0">
                <a:solidFill>
                  <a:srgbClr val="002060"/>
                </a:solidFill>
              </a:rPr>
              <a:t>Prof.ssa</a:t>
            </a:r>
            <a:r>
              <a:rPr lang="fr-FR" sz="1400" b="1" dirty="0" smtClean="0">
                <a:solidFill>
                  <a:srgbClr val="002060"/>
                </a:solidFill>
              </a:rPr>
              <a:t> Federica Rossi</a:t>
            </a:r>
            <a:r>
              <a:rPr lang="fr-FR" sz="1400" dirty="0" smtClean="0">
                <a:solidFill>
                  <a:srgbClr val="002060"/>
                </a:solidFill>
              </a:rPr>
              <a:t>, </a:t>
            </a:r>
            <a:r>
              <a:rPr lang="fr-FR" sz="1400" dirty="0" err="1" smtClean="0">
                <a:solidFill>
                  <a:srgbClr val="002060"/>
                </a:solidFill>
              </a:rPr>
              <a:t>Università</a:t>
            </a:r>
            <a:r>
              <a:rPr lang="fr-FR" sz="1400" dirty="0" smtClean="0">
                <a:solidFill>
                  <a:srgbClr val="002060"/>
                </a:solidFill>
              </a:rPr>
              <a:t> di Ginevra </a:t>
            </a:r>
          </a:p>
        </p:txBody>
      </p:sp>
      <p:pic>
        <p:nvPicPr>
          <p:cNvPr id="6" name="Image 5" descr="spiral-926736_960_72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86" y="2020442"/>
            <a:ext cx="4610391" cy="345779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5586" y="6211669"/>
            <a:ext cx="2140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002060"/>
                </a:solidFill>
              </a:rPr>
              <a:t>News-</a:t>
            </a:r>
            <a:r>
              <a:rPr lang="fr-FR" sz="1200" b="1" dirty="0" err="1" smtClean="0">
                <a:solidFill>
                  <a:srgbClr val="002060"/>
                </a:solidFill>
              </a:rPr>
              <a:t>topia</a:t>
            </a:r>
            <a:endParaRPr lang="fr-FR" sz="1200" b="1" dirty="0">
              <a:solidFill>
                <a:srgbClr val="002060"/>
              </a:solidFill>
            </a:endParaRPr>
          </a:p>
          <a:p>
            <a:r>
              <a:rPr lang="fr-FR" sz="1200" dirty="0" smtClean="0">
                <a:solidFill>
                  <a:srgbClr val="002060"/>
                </a:solidFill>
                <a:hlinkClick r:id="rId6"/>
              </a:rPr>
              <a:t>www.iustopia.com</a:t>
            </a:r>
            <a:endParaRPr lang="fr-FR" sz="1200" dirty="0">
              <a:solidFill>
                <a:srgbClr val="002060"/>
              </a:solidFill>
            </a:endParaRPr>
          </a:p>
          <a:p>
            <a:r>
              <a:rPr lang="en-US" sz="1200" u="sng" dirty="0" err="1" smtClean="0">
                <a:hlinkClick r:id="rId3"/>
              </a:rPr>
              <a:t>Youtube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770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Avv. Michele Orsitto Pisa Avv. Andrea Pappalardo  Ginevra</dc:title>
  <dc:creator>rossife</dc:creator>
  <cp:lastModifiedBy>Andrea Pappalardo</cp:lastModifiedBy>
  <cp:revision>34</cp:revision>
  <dcterms:created xsi:type="dcterms:W3CDTF">2021-01-17T11:54:05Z</dcterms:created>
  <dcterms:modified xsi:type="dcterms:W3CDTF">2021-02-15T15:07:01Z</dcterms:modified>
</cp:coreProperties>
</file>